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81" r:id="rId6"/>
    <p:sldId id="260" r:id="rId7"/>
    <p:sldId id="262" r:id="rId8"/>
    <p:sldId id="263" r:id="rId9"/>
    <p:sldId id="257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82" r:id="rId21"/>
    <p:sldId id="283" r:id="rId22"/>
    <p:sldId id="284" r:id="rId23"/>
    <p:sldId id="285" r:id="rId24"/>
    <p:sldId id="276" r:id="rId25"/>
    <p:sldId id="286" r:id="rId26"/>
    <p:sldId id="287" r:id="rId27"/>
    <p:sldId id="288" r:id="rId28"/>
    <p:sldId id="268" r:id="rId29"/>
    <p:sldId id="277" r:id="rId30"/>
    <p:sldId id="278" r:id="rId31"/>
    <p:sldId id="279" r:id="rId32"/>
    <p:sldId id="280" r:id="rId33"/>
    <p:sldId id="289" r:id="rId34"/>
    <p:sldId id="290" r:id="rId35"/>
    <p:sldId id="269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B2FCC-1DC9-4305-9263-0D45FE2B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0F7D36-90FC-4669-AE7B-23F45AF58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960E90-5CE9-44C2-B390-9EFC7565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B4449-0ECF-428A-A1D3-828B70EC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A91793-049B-4EFD-B8F0-C7971D66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7B3C2-A5C4-4299-A66B-E587BD13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2CA110-EC27-442F-9C96-9F35685B8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5EB229-F6B5-40F1-857D-545AECF8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D9471-0C51-4EC7-9598-41740DED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19F12E-6384-4814-9569-27F2D1A5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6FB54A-933C-4CE5-BA2B-51119740E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F1D893-9D93-47E7-BE3D-11B7432D5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56166-ED45-4928-842C-63045910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A8B376-9F2C-4E71-8211-B8E78B89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4C9395-44B4-41CF-B9C2-86821E16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7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8F51D-F603-4050-A176-24E01935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2553F9-7563-4EA3-86C2-F5C1B1E2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5FA18A-32E3-47F3-A1F1-CCCFF6EE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E373DD-89E0-480F-9388-EC562A9B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0B51B-4F23-4933-914B-0B098664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A855A-1B27-49A8-83A3-E8D7E4B5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4056B8-54B7-4C6B-AE0C-79FFF4F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2520E5-B267-41D1-A659-D37E6455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F29522-DBD2-47AA-A73D-AD7DDF32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14912-855A-47B2-B26C-190A3484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4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86E2B-8049-44A2-A1A3-27D39EF0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A25785-4E19-4D81-87E1-618A1E0E4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46E8AB-D19E-4EE5-BB0E-111BC8119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463D53-318B-4255-BD96-4E84EB7E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2564EA-2D9D-40FB-92C2-F419344D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01A6C5-5922-4D27-85D6-5B5DDE1F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9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F82D3-5B58-4842-B940-08AE3348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7F937-48B6-4652-B4E3-C8C6561BD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21C5B5-0842-40BA-AD13-C90FDF4FE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55BFEB-E67F-4766-936F-93416F29E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3FA6A6-1672-4210-AE4E-23E359105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B6BE86-3705-4529-89E1-3A20F4B5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34E98A-A227-4020-BB72-25F5C4FD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8BD5AC-5230-4E69-903C-F664FD04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6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DEB850-C254-4692-94EB-243BC503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4FB101-AC9E-41B9-864F-43BC3F6D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81E458-D4DE-40EE-BE5A-D6E93D76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5E5607-CA2B-4676-A973-20484692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56E9C5-1B81-4FC7-8BC2-58F2B4B6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52FDC0-984C-4A43-897B-87AEB361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E54D6-4DA2-4041-8F87-3A6C0848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9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97288-BF78-469E-B8D2-99D47979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20AF8-4217-4249-AB2B-CB8318D1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67D6FC-023A-4ACA-8178-ED7192F76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C0F641-3759-4D89-9546-9BA56890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3ECA98-4D66-40B7-AB2B-C482B513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982AA7-77DD-4756-9280-F688682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41C4D-17E9-4E51-BB37-39BC04CC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C7B7A9A-BCFF-4E72-93B7-F25B351D5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955CB0-F74D-4EEE-8C67-D50729823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F5555-0457-4C6F-B9AE-6D7F0AC4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363218-CB66-4546-B301-4861D052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1D5BC9-3135-47CA-8E6D-81E10EA4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9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46D9D7-5201-4FD2-A8CD-587041B9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3EAF18-7F1F-4A22-BF06-56B181F3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CC4C3E-6D64-467B-B68D-9E874C3BB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5A14-3D83-4972-A8C3-965A29761FBC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AA8BE6-C8EC-4C00-8BF2-F70D438CB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57D4D-79D4-4D93-9A00-432BEE983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9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hyperlink" Target="https://filezilla-project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hyperlink" Target="http://cygwin.com/setup.ex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7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2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12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2.png"/><Relationship Id="rId5" Type="http://schemas.openxmlformats.org/officeDocument/2006/relationships/tags" Target="../tags/tag10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1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4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hyperlink" Target="mailto:username@beluga.calculcanada.ca" TargetMode="Externa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9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hyperlink" Target="https://nceas.github.io/oss-lessons/parallel-computing-in-r/parallel-computing-in-r.html" TargetMode="Externa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5EFBF-31B6-4794-AD3F-8B42AE73620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453059"/>
            <a:ext cx="12192000" cy="2387600"/>
          </a:xfrm>
        </p:spPr>
        <p:txBody>
          <a:bodyPr>
            <a:normAutofit fontScale="90000"/>
          </a:bodyPr>
          <a:lstStyle/>
          <a:p>
            <a:br>
              <a:rPr lang="fr-CA" dirty="0"/>
            </a:br>
            <a:r>
              <a:rPr lang="fr-CA" dirty="0"/>
              <a:t>How to use (R on) </a:t>
            </a:r>
            <a:r>
              <a:rPr lang="fr-CA" dirty="0" err="1"/>
              <a:t>Compute</a:t>
            </a:r>
            <a:r>
              <a:rPr lang="fr-CA" dirty="0"/>
              <a:t> Canada:</a:t>
            </a:r>
            <a:br>
              <a:rPr lang="fr-CA" dirty="0"/>
            </a:br>
            <a:r>
              <a:rPr lang="fr-CA" dirty="0"/>
              <a:t>An introduction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2CC0C0-2988-4808-8DE4-B2EE5D75088D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Image 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7B31E7F8-BB6D-441C-A334-656A2FE86E5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53724"/>
            <a:ext cx="4876800" cy="32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3580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download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32755A-7334-49B8-B896-8E66F653A3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62333" y="4413168"/>
            <a:ext cx="880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 </a:t>
            </a:r>
            <a:r>
              <a:rPr lang="fr-CA" dirty="0" err="1"/>
              <a:t>started</a:t>
            </a:r>
            <a:r>
              <a:rPr lang="fr-CA" dirty="0"/>
              <a:t> to use </a:t>
            </a:r>
            <a:r>
              <a:rPr lang="fr-CA" dirty="0" err="1"/>
              <a:t>Compute</a:t>
            </a:r>
            <a:r>
              <a:rPr lang="fr-CA" dirty="0"/>
              <a:t> Canada </a:t>
            </a:r>
            <a:r>
              <a:rPr lang="fr-CA" dirty="0" err="1"/>
              <a:t>years</a:t>
            </a:r>
            <a:r>
              <a:rPr lang="fr-CA" dirty="0"/>
              <a:t> </a:t>
            </a:r>
            <a:r>
              <a:rPr lang="fr-CA" dirty="0" err="1"/>
              <a:t>ago</a:t>
            </a:r>
            <a:r>
              <a:rPr lang="fr-CA" dirty="0"/>
              <a:t>, </a:t>
            </a:r>
            <a:r>
              <a:rPr lang="fr-CA" dirty="0" err="1"/>
              <a:t>so</a:t>
            </a:r>
            <a:r>
              <a:rPr lang="fr-CA" dirty="0"/>
              <a:t> </a:t>
            </a:r>
            <a:r>
              <a:rPr lang="fr-CA" dirty="0" err="1"/>
              <a:t>I’ll</a:t>
            </a:r>
            <a:r>
              <a:rPr lang="fr-CA" dirty="0"/>
              <a:t> show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FileZilla</a:t>
            </a:r>
            <a:r>
              <a:rPr lang="fr-CA" dirty="0"/>
              <a:t> and </a:t>
            </a:r>
            <a:r>
              <a:rPr lang="fr-CA" dirty="0" err="1"/>
              <a:t>Cygwin</a:t>
            </a:r>
            <a:r>
              <a:rPr lang="fr-CA" dirty="0"/>
              <a:t>, but I </a:t>
            </a:r>
            <a:r>
              <a:rPr lang="fr-CA" dirty="0" err="1"/>
              <a:t>suggest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to </a:t>
            </a:r>
            <a:r>
              <a:rPr lang="fr-CA" dirty="0" err="1"/>
              <a:t>be</a:t>
            </a:r>
            <a:r>
              <a:rPr lang="fr-CA" dirty="0"/>
              <a:t> more proactive </a:t>
            </a:r>
            <a:r>
              <a:rPr lang="fr-CA" dirty="0" err="1"/>
              <a:t>than</a:t>
            </a:r>
            <a:r>
              <a:rPr lang="fr-CA" dirty="0"/>
              <a:t> I </a:t>
            </a:r>
            <a:r>
              <a:rPr lang="fr-CA" dirty="0" err="1"/>
              <a:t>am</a:t>
            </a:r>
            <a:r>
              <a:rPr lang="fr-CA" dirty="0"/>
              <a:t> and use </a:t>
            </a:r>
            <a:r>
              <a:rPr lang="fr-CA" dirty="0" err="1"/>
              <a:t>Globus</a:t>
            </a:r>
            <a:endParaRPr lang="fr-CA" dirty="0"/>
          </a:p>
          <a:p>
            <a:endParaRPr lang="fr-CA" dirty="0"/>
          </a:p>
          <a:p>
            <a:r>
              <a:rPr lang="en-US" dirty="0"/>
              <a:t>https://docs.computecanada.ca/wiki/Globus</a:t>
            </a:r>
          </a:p>
        </p:txBody>
      </p:sp>
    </p:spTree>
    <p:extLst>
      <p:ext uri="{BB962C8B-B14F-4D97-AF65-F5344CB8AC3E}">
        <p14:creationId xmlns:p14="http://schemas.microsoft.com/office/powerpoint/2010/main" val="277175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1C431-282D-4CBF-9DE3-9E8FF076A8E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Install </a:t>
            </a:r>
            <a:r>
              <a:rPr lang="fr-CA" dirty="0" err="1"/>
              <a:t>FileZilla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0AD96C-C987-412A-90C1-4E5C9F31E3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62812" y="1807590"/>
            <a:ext cx="6495068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Filezilla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https://filezilla-project.org/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choose “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Filezilla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Client”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86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1C431-282D-4CBF-9DE3-9E8FF076A8E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Install </a:t>
            </a:r>
            <a:r>
              <a:rPr lang="fr-CA" dirty="0" err="1"/>
              <a:t>CygWin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DE9DDB-A0C2-4372-AA1F-00FA7C4F50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47273" y="2187019"/>
            <a:ext cx="7183225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CA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http://cygwin.com/setup.exe</a:t>
            </a:r>
            <a:endParaRPr lang="en-CA" sz="2400" u="sng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CA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sure to select the </a:t>
            </a:r>
            <a:r>
              <a:rPr lang="en-CA" sz="2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openssh</a:t>
            </a:r>
            <a:r>
              <a:rPr lang="en-CA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package during installation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2073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</a:t>
            </a:r>
            <a:r>
              <a:rPr lang="fr-CA" sz="2200" b="1" dirty="0" err="1"/>
              <a:t>dowload</a:t>
            </a:r>
            <a:r>
              <a:rPr lang="fr-CA" sz="2200" b="1" dirty="0"/>
              <a:t>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32755A-7334-49B8-B896-8E66F653A3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62333" y="4413168"/>
            <a:ext cx="880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 </a:t>
            </a:r>
            <a:r>
              <a:rPr lang="fr-CA" dirty="0" err="1"/>
              <a:t>started</a:t>
            </a:r>
            <a:r>
              <a:rPr lang="fr-CA" dirty="0"/>
              <a:t> to use </a:t>
            </a:r>
            <a:r>
              <a:rPr lang="fr-CA" dirty="0" err="1"/>
              <a:t>Compute</a:t>
            </a:r>
            <a:r>
              <a:rPr lang="fr-CA" dirty="0"/>
              <a:t> Canada </a:t>
            </a:r>
            <a:r>
              <a:rPr lang="fr-CA" dirty="0" err="1"/>
              <a:t>years</a:t>
            </a:r>
            <a:r>
              <a:rPr lang="fr-CA" dirty="0"/>
              <a:t> </a:t>
            </a:r>
            <a:r>
              <a:rPr lang="fr-CA" dirty="0" err="1"/>
              <a:t>ago</a:t>
            </a:r>
            <a:r>
              <a:rPr lang="fr-CA" dirty="0"/>
              <a:t>, </a:t>
            </a:r>
            <a:r>
              <a:rPr lang="fr-CA" dirty="0" err="1"/>
              <a:t>so</a:t>
            </a:r>
            <a:r>
              <a:rPr lang="fr-CA" dirty="0"/>
              <a:t> </a:t>
            </a:r>
            <a:r>
              <a:rPr lang="fr-CA" dirty="0" err="1"/>
              <a:t>I’ll</a:t>
            </a:r>
            <a:r>
              <a:rPr lang="fr-CA" dirty="0"/>
              <a:t> show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FileZilla</a:t>
            </a:r>
            <a:r>
              <a:rPr lang="fr-CA" dirty="0"/>
              <a:t> and </a:t>
            </a:r>
            <a:r>
              <a:rPr lang="fr-CA" dirty="0" err="1"/>
              <a:t>Cygwin</a:t>
            </a:r>
            <a:r>
              <a:rPr lang="fr-CA" dirty="0"/>
              <a:t>, but I </a:t>
            </a:r>
            <a:r>
              <a:rPr lang="fr-CA" dirty="0" err="1"/>
              <a:t>suggest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to </a:t>
            </a:r>
            <a:r>
              <a:rPr lang="fr-CA" dirty="0" err="1"/>
              <a:t>be</a:t>
            </a:r>
            <a:r>
              <a:rPr lang="fr-CA" dirty="0"/>
              <a:t> more proactive </a:t>
            </a:r>
            <a:r>
              <a:rPr lang="fr-CA" dirty="0" err="1"/>
              <a:t>than</a:t>
            </a:r>
            <a:r>
              <a:rPr lang="fr-CA" dirty="0"/>
              <a:t> I </a:t>
            </a:r>
            <a:r>
              <a:rPr lang="fr-CA" dirty="0" err="1"/>
              <a:t>am</a:t>
            </a:r>
            <a:r>
              <a:rPr lang="fr-CA" dirty="0"/>
              <a:t> and move on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Globus</a:t>
            </a:r>
            <a:endParaRPr lang="fr-CA" dirty="0"/>
          </a:p>
          <a:p>
            <a:endParaRPr lang="fr-CA" dirty="0"/>
          </a:p>
          <a:p>
            <a:r>
              <a:rPr lang="en-US" dirty="0"/>
              <a:t>https://docs.computecanada.ca/wiki/Globus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3D57-26AB-44F9-A5AE-84D9469B1A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2619" y="2828041"/>
            <a:ext cx="7711125" cy="433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en-US" sz="20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216CDD-E93C-47DE-A972-F6EBBAC590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58359" y="1329179"/>
            <a:ext cx="9058112" cy="50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71604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File</a:t>
            </a:r>
          </a:p>
          <a:p>
            <a:endParaRPr lang="fr-CA" sz="2000" b="1" dirty="0"/>
          </a:p>
          <a:p>
            <a:r>
              <a:rPr lang="fr-CA" sz="2000" b="1" dirty="0"/>
              <a:t>Site Manager?</a:t>
            </a:r>
          </a:p>
          <a:p>
            <a:endParaRPr lang="fr-CA" sz="2000" b="1" dirty="0"/>
          </a:p>
          <a:p>
            <a:r>
              <a:rPr lang="fr-CA" sz="2000" b="1" dirty="0"/>
              <a:t>New site</a:t>
            </a:r>
          </a:p>
          <a:p>
            <a:endParaRPr lang="fr-CA" sz="2000" b="1" dirty="0"/>
          </a:p>
          <a:p>
            <a:r>
              <a:rPr lang="fr-CA" sz="2000" b="1" dirty="0"/>
              <a:t>Fill info</a:t>
            </a:r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endParaRPr lang="en-US" sz="2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741C-1D16-4CE1-8B1A-8711AB2FEE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l="22341" t="19574" r="22208" b="25674"/>
          <a:stretch/>
        </p:blipFill>
        <p:spPr>
          <a:xfrm>
            <a:off x="2689220" y="1488332"/>
            <a:ext cx="9357600" cy="5197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EDFD79-9C35-4A04-B3CD-0A78B9608F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20264" y="2149813"/>
            <a:ext cx="2081719" cy="664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C6862B-F711-4C07-94C7-94D329845D6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959542" y="3480567"/>
            <a:ext cx="2081719" cy="664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5F998E-5F37-490D-8DAA-01F1735A1B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70180" y="4160295"/>
            <a:ext cx="271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solidFill>
                  <a:srgbClr val="FF0000"/>
                </a:solidFill>
              </a:rPr>
              <a:t>Compute</a:t>
            </a:r>
            <a:r>
              <a:rPr lang="fr-CA" dirty="0">
                <a:solidFill>
                  <a:srgbClr val="FF0000"/>
                </a:solidFill>
              </a:rPr>
              <a:t> Canada identifier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48775-05DA-464F-B92A-D7D973C216C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75824" y="2757272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solidFill>
                  <a:srgbClr val="FF0000"/>
                </a:solidFill>
              </a:rPr>
              <a:t>Compute</a:t>
            </a:r>
            <a:r>
              <a:rPr lang="fr-CA" dirty="0">
                <a:solidFill>
                  <a:srgbClr val="FF0000"/>
                </a:solidFill>
              </a:rPr>
              <a:t> Canada cluster to </a:t>
            </a:r>
            <a:r>
              <a:rPr lang="fr-CA" dirty="0" err="1">
                <a:solidFill>
                  <a:srgbClr val="FF0000"/>
                </a:solidFill>
              </a:rPr>
              <a:t>reach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98B37-A76D-40C7-9770-6E5EDA00B64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140224" y="6319611"/>
            <a:ext cx="974738" cy="458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5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71604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File</a:t>
            </a:r>
          </a:p>
          <a:p>
            <a:endParaRPr lang="fr-CA" sz="2000" b="1" dirty="0"/>
          </a:p>
          <a:p>
            <a:r>
              <a:rPr lang="fr-CA" sz="2000" b="1" dirty="0"/>
              <a:t>Site Manager?</a:t>
            </a:r>
          </a:p>
          <a:p>
            <a:endParaRPr lang="fr-CA" sz="2000" b="1" dirty="0"/>
          </a:p>
          <a:p>
            <a:r>
              <a:rPr lang="fr-CA" sz="2000" b="1" dirty="0"/>
              <a:t>New site</a:t>
            </a:r>
          </a:p>
          <a:p>
            <a:endParaRPr lang="fr-CA" sz="2000" b="1" dirty="0"/>
          </a:p>
          <a:p>
            <a:r>
              <a:rPr lang="fr-CA" sz="2000" b="1" dirty="0"/>
              <a:t>Fill info</a:t>
            </a:r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Right click</a:t>
            </a:r>
            <a:br>
              <a:rPr lang="fr-CA" sz="2000" b="1" dirty="0"/>
            </a:br>
            <a:r>
              <a:rPr lang="fr-CA" sz="2000" b="1" dirty="0" err="1"/>
              <a:t>Create</a:t>
            </a:r>
            <a:r>
              <a:rPr lang="fr-CA" sz="2000" b="1" dirty="0"/>
              <a:t> folder</a:t>
            </a:r>
            <a:endParaRPr lang="en-US" sz="20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D5E53A-5633-42FC-BFC8-DD1F38BF46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54247" y="1385740"/>
            <a:ext cx="9276392" cy="52179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4882D3F-C15A-4026-BA27-DBF692F60A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84277" y="5015060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Your</a:t>
            </a:r>
            <a:r>
              <a:rPr lang="fr-CA" b="1" dirty="0">
                <a:solidFill>
                  <a:srgbClr val="FF0000"/>
                </a:solidFill>
              </a:rPr>
              <a:t> computer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264479" y="5063765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Compute</a:t>
            </a:r>
            <a:r>
              <a:rPr lang="fr-CA" b="1" dirty="0">
                <a:solidFill>
                  <a:srgbClr val="FF0000"/>
                </a:solidFill>
              </a:rPr>
              <a:t> Canada cluster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0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9355504-DABC-456A-B49D-314C0CB8B9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4246" y="1436764"/>
            <a:ext cx="9637753" cy="54212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690688"/>
            <a:ext cx="171604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File</a:t>
            </a:r>
          </a:p>
          <a:p>
            <a:endParaRPr lang="fr-CA" sz="2000" b="1" dirty="0"/>
          </a:p>
          <a:p>
            <a:r>
              <a:rPr lang="fr-CA" sz="2000" b="1" dirty="0"/>
              <a:t>Site Manager?</a:t>
            </a:r>
          </a:p>
          <a:p>
            <a:endParaRPr lang="fr-CA" sz="2000" b="1" dirty="0"/>
          </a:p>
          <a:p>
            <a:r>
              <a:rPr lang="fr-CA" sz="2000" b="1" dirty="0"/>
              <a:t>New site</a:t>
            </a:r>
          </a:p>
          <a:p>
            <a:endParaRPr lang="fr-CA" sz="2000" b="1" dirty="0"/>
          </a:p>
          <a:p>
            <a:r>
              <a:rPr lang="fr-CA" sz="2000" b="1" dirty="0"/>
              <a:t>Fill info</a:t>
            </a:r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Right click</a:t>
            </a:r>
            <a:br>
              <a:rPr lang="fr-CA" sz="2000" b="1" dirty="0"/>
            </a:br>
            <a:r>
              <a:rPr lang="fr-CA" sz="2000" b="1" dirty="0" err="1"/>
              <a:t>Create</a:t>
            </a:r>
            <a:r>
              <a:rPr lang="fr-CA" sz="2000" b="1" dirty="0"/>
              <a:t> folder</a:t>
            </a:r>
          </a:p>
          <a:p>
            <a:endParaRPr lang="fr-CA" sz="2000" b="1" dirty="0"/>
          </a:p>
          <a:p>
            <a:r>
              <a:rPr lang="fr-CA" sz="2000" b="1" dirty="0"/>
              <a:t>Transfer files</a:t>
            </a:r>
            <a:endParaRPr lang="en-US" sz="20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4C77A3-64B9-4171-B6CF-26D0C2523B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056301" y="4480106"/>
            <a:ext cx="4782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.txt = my dataset</a:t>
            </a:r>
          </a:p>
          <a:p>
            <a:r>
              <a:rPr lang="fr-CA" b="1" dirty="0">
                <a:solidFill>
                  <a:srgbClr val="FF0000"/>
                </a:solidFill>
              </a:rPr>
              <a:t>.R = R-script</a:t>
            </a:r>
          </a:p>
          <a:p>
            <a:r>
              <a:rPr lang="fr-CA" b="1" dirty="0">
                <a:solidFill>
                  <a:srgbClr val="FF0000"/>
                </a:solidFill>
              </a:rPr>
              <a:t>.sh = </a:t>
            </a:r>
            <a:r>
              <a:rPr lang="fr-CA" b="1" dirty="0" err="1">
                <a:solidFill>
                  <a:srgbClr val="FF0000"/>
                </a:solidFill>
              </a:rPr>
              <a:t>bash</a:t>
            </a:r>
            <a:r>
              <a:rPr lang="fr-CA" b="1" dirty="0">
                <a:solidFill>
                  <a:srgbClr val="FF0000"/>
                </a:solidFill>
              </a:rPr>
              <a:t> script to </a:t>
            </a:r>
            <a:r>
              <a:rPr lang="fr-CA" b="1" dirty="0" err="1">
                <a:solidFill>
                  <a:srgbClr val="FF0000"/>
                </a:solidFill>
              </a:rPr>
              <a:t>specify</a:t>
            </a:r>
            <a:r>
              <a:rPr lang="fr-CA" b="1" dirty="0">
                <a:solidFill>
                  <a:srgbClr val="FF0000"/>
                </a:solidFill>
              </a:rPr>
              <a:t> the job on the cluster</a:t>
            </a:r>
          </a:p>
        </p:txBody>
      </p:sp>
    </p:spTree>
    <p:extLst>
      <p:ext uri="{BB962C8B-B14F-4D97-AF65-F5344CB8AC3E}">
        <p14:creationId xmlns:p14="http://schemas.microsoft.com/office/powerpoint/2010/main" val="422168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002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err="1"/>
              <a:t>Dataset</a:t>
            </a:r>
            <a:endParaRPr lang="en-US" sz="2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56301" y="4480106"/>
            <a:ext cx="388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.sh file = </a:t>
            </a:r>
            <a:r>
              <a:rPr lang="fr-CA" b="1" dirty="0" err="1">
                <a:solidFill>
                  <a:srgbClr val="FF0000"/>
                </a:solidFill>
              </a:rPr>
              <a:t>specify</a:t>
            </a:r>
            <a:r>
              <a:rPr lang="fr-CA" b="1" dirty="0">
                <a:solidFill>
                  <a:srgbClr val="FF0000"/>
                </a:solidFill>
              </a:rPr>
              <a:t> the job on the cluster</a:t>
            </a:r>
          </a:p>
          <a:p>
            <a:r>
              <a:rPr lang="fr-CA" b="1" dirty="0">
                <a:solidFill>
                  <a:srgbClr val="FF0000"/>
                </a:solidFill>
              </a:rPr>
              <a:t>.R = R-script</a:t>
            </a:r>
          </a:p>
          <a:p>
            <a:r>
              <a:rPr lang="en-US" b="1" dirty="0">
                <a:solidFill>
                  <a:srgbClr val="FF0000"/>
                </a:solidFill>
              </a:rPr>
              <a:t>.txt = my dataset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6158A9-C899-4A80-90E4-1CB0DAB3FD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l="7580" t="11631" r="15825" b="18156"/>
          <a:stretch/>
        </p:blipFill>
        <p:spPr>
          <a:xfrm>
            <a:off x="2554245" y="1834727"/>
            <a:ext cx="9338553" cy="48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7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99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R-script</a:t>
            </a:r>
            <a:endParaRPr lang="en-US" sz="2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56301" y="4480106"/>
            <a:ext cx="388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.sh file = </a:t>
            </a:r>
            <a:r>
              <a:rPr lang="fr-CA" b="1" dirty="0" err="1">
                <a:solidFill>
                  <a:srgbClr val="FF0000"/>
                </a:solidFill>
              </a:rPr>
              <a:t>specify</a:t>
            </a:r>
            <a:r>
              <a:rPr lang="fr-CA" b="1" dirty="0">
                <a:solidFill>
                  <a:srgbClr val="FF0000"/>
                </a:solidFill>
              </a:rPr>
              <a:t> the job on the cluster</a:t>
            </a:r>
          </a:p>
          <a:p>
            <a:r>
              <a:rPr lang="fr-CA" b="1" dirty="0">
                <a:solidFill>
                  <a:srgbClr val="FF0000"/>
                </a:solidFill>
              </a:rPr>
              <a:t>.R = R-script</a:t>
            </a:r>
          </a:p>
          <a:p>
            <a:r>
              <a:rPr lang="en-US" b="1" dirty="0">
                <a:solidFill>
                  <a:srgbClr val="FF0000"/>
                </a:solidFill>
              </a:rPr>
              <a:t>.txt = my dataset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A0FE6E-9131-4BCC-B55A-961C51BEB1C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l="13165" t="24843" r="5931" b="20950"/>
          <a:stretch/>
        </p:blipFill>
        <p:spPr>
          <a:xfrm>
            <a:off x="2554246" y="2288610"/>
            <a:ext cx="9863847" cy="37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6192A-2724-4F6B-AD44-787EDFEB7BB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379258-B712-4A19-83A4-0FA4D6AEDE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27375" y="2187018"/>
            <a:ext cx="992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Compute Canada leads the acceleration of research and innovation by deploying state-of-the-art advanced research computing (ARC) systems, storage and software solutions.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714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19107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2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3468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6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4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5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8 </a:t>
            </a:r>
            <a:r>
              <a:rPr lang="fr-CA" sz="1600" b="1" dirty="0" err="1">
                <a:solidFill>
                  <a:srgbClr val="FF0000"/>
                </a:solidFill>
              </a:rPr>
              <a:t>cores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E45430-76CF-452E-BC42-26030594A0D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92478" y="324031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04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8 </a:t>
            </a:r>
            <a:r>
              <a:rPr lang="fr-CA" sz="1600" b="1" dirty="0" err="1">
                <a:solidFill>
                  <a:srgbClr val="FF0000"/>
                </a:solidFill>
              </a:rPr>
              <a:t>cores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Adding</a:t>
            </a:r>
            <a:r>
              <a:rPr lang="fr-CA" sz="1600" b="1" dirty="0">
                <a:solidFill>
                  <a:srgbClr val="FF0000"/>
                </a:solidFill>
              </a:rPr>
              <a:t> modules</a:t>
            </a: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E45430-76CF-452E-BC42-26030594A0D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92478" y="324031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8FA9353-76AB-4ACF-9580-83438F9624D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092478" y="394732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4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8 </a:t>
            </a:r>
            <a:r>
              <a:rPr lang="fr-CA" sz="1600" b="1" dirty="0" err="1">
                <a:solidFill>
                  <a:srgbClr val="FF0000"/>
                </a:solidFill>
              </a:rPr>
              <a:t>cores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Adding</a:t>
            </a:r>
            <a:r>
              <a:rPr lang="fr-CA" sz="1600" b="1" dirty="0">
                <a:solidFill>
                  <a:srgbClr val="FF0000"/>
                </a:solidFill>
              </a:rPr>
              <a:t> modules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Open R and </a:t>
            </a:r>
            <a:r>
              <a:rPr lang="fr-CA" sz="1600" b="1" dirty="0" err="1">
                <a:solidFill>
                  <a:srgbClr val="FF0000"/>
                </a:solidFill>
              </a:rPr>
              <a:t>read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my</a:t>
            </a:r>
            <a:r>
              <a:rPr lang="fr-CA" sz="1600" b="1" dirty="0">
                <a:solidFill>
                  <a:srgbClr val="FF0000"/>
                </a:solidFill>
              </a:rPr>
              <a:t> script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E45430-76CF-452E-BC42-26030594A0D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92478" y="324031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8FA9353-76AB-4ACF-9580-83438F9624D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092478" y="394732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6A9AAB8-53CD-4B4B-93B8-8F3098D8D16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092478" y="4437520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0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2073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</a:t>
            </a:r>
            <a:r>
              <a:rPr lang="fr-CA" sz="2200" b="1" dirty="0" err="1"/>
              <a:t>dowload</a:t>
            </a:r>
            <a:r>
              <a:rPr lang="fr-CA" sz="2200" b="1" dirty="0"/>
              <a:t>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3D57-26AB-44F9-A5AE-84D9469B1A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72619" y="3167408"/>
            <a:ext cx="7711125" cy="433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How </a:t>
            </a:r>
            <a:r>
              <a:rPr lang="fr-CA" sz="4400" dirty="0"/>
              <a:t>to </a:t>
            </a:r>
            <a:r>
              <a:rPr lang="fr-CA" sz="4400" dirty="0" err="1"/>
              <a:t>submit</a:t>
            </a:r>
            <a:r>
              <a:rPr lang="fr-CA" sz="4400" dirty="0"/>
              <a:t> jobs on </a:t>
            </a:r>
            <a:r>
              <a:rPr lang="fr-CA" sz="4400" dirty="0" err="1"/>
              <a:t>Compute</a:t>
            </a:r>
            <a:r>
              <a:rPr lang="fr-CA" sz="4400" dirty="0"/>
              <a:t> Canada clusters 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1817310"/>
            <a:ext cx="9904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Transfer </a:t>
            </a:r>
            <a:r>
              <a:rPr lang="fr-CA" sz="2200" b="1" dirty="0" err="1"/>
              <a:t>your</a:t>
            </a:r>
            <a:r>
              <a:rPr lang="fr-CA" sz="2200" b="1" dirty="0"/>
              <a:t> R-script, Bash script, and </a:t>
            </a:r>
            <a:r>
              <a:rPr lang="fr-CA" sz="2200" b="1" dirty="0" err="1"/>
              <a:t>database</a:t>
            </a:r>
            <a:r>
              <a:rPr lang="fr-CA" sz="2200" b="1" dirty="0"/>
              <a:t> on the cluster </a:t>
            </a:r>
            <a:r>
              <a:rPr lang="fr-CA" sz="2200" b="1" dirty="0" err="1"/>
              <a:t>with</a:t>
            </a:r>
            <a:r>
              <a:rPr lang="fr-CA" sz="2200" b="1" dirty="0"/>
              <a:t> </a:t>
            </a:r>
            <a:r>
              <a:rPr lang="fr-CA" sz="2200" b="1" dirty="0" err="1"/>
              <a:t>FileZilla</a:t>
            </a:r>
            <a:r>
              <a:rPr lang="fr-CA" sz="2200" b="1" dirty="0"/>
              <a:t> and …</a:t>
            </a:r>
            <a:endParaRPr lang="en-US" sz="22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B2FABA-9D03-4DE8-A4C3-55A668C0F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l="28222" t="34914" r="32964" b="23849"/>
          <a:stretch/>
        </p:blipFill>
        <p:spPr>
          <a:xfrm>
            <a:off x="4631704" y="2248197"/>
            <a:ext cx="7560296" cy="45181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5416" y="2507530"/>
            <a:ext cx="4477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Open </a:t>
            </a:r>
            <a:r>
              <a:rPr lang="fr-CA" dirty="0" err="1"/>
              <a:t>CygWin</a:t>
            </a:r>
            <a:endParaRPr lang="fr-CA" dirty="0"/>
          </a:p>
          <a:p>
            <a:r>
              <a:rPr lang="fr-CA" dirty="0"/>
              <a:t>Type:</a:t>
            </a:r>
            <a:br>
              <a:rPr lang="fr-CA" dirty="0"/>
            </a:br>
            <a:r>
              <a:rPr lang="fr-CA" dirty="0" err="1"/>
              <a:t>ssh</a:t>
            </a:r>
            <a:r>
              <a:rPr lang="fr-CA" dirty="0"/>
              <a:t> username@beluga.calculcanada.ca</a:t>
            </a:r>
          </a:p>
          <a:p>
            <a:endParaRPr lang="fr-CA" dirty="0"/>
          </a:p>
          <a:p>
            <a:r>
              <a:rPr lang="fr-CA" dirty="0"/>
              <a:t>Type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r>
              <a:rPr lang="fr-CA" dirty="0"/>
              <a:t> and </a:t>
            </a:r>
            <a:r>
              <a:rPr lang="fr-CA" dirty="0" err="1"/>
              <a:t>press</a:t>
            </a:r>
            <a:r>
              <a:rPr lang="fr-CA" dirty="0"/>
              <a:t> « Enter »</a:t>
            </a:r>
            <a:br>
              <a:rPr lang="fr-CA" dirty="0"/>
            </a:br>
            <a:r>
              <a:rPr lang="fr-CA" dirty="0"/>
              <a:t>Nothing </a:t>
            </a:r>
            <a:r>
              <a:rPr lang="fr-CA" dirty="0" err="1"/>
              <a:t>appears</a:t>
            </a:r>
            <a:r>
              <a:rPr lang="fr-CA" dirty="0"/>
              <a:t>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typing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6192A-2724-4F6B-AD44-787EDFEB7BB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379258-B712-4A19-83A4-0FA4D6AEDE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27375" y="2187018"/>
            <a:ext cx="992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Compute Canada leads the acceleration of research and innovation by deploying state-of-the-art advanced research computing (ARC) systems, storage and software solutions.</a:t>
            </a:r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02FCAC-5E9C-4D08-AFB4-FA2941090E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27375" y="4157220"/>
            <a:ext cx="9206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Or in </a:t>
            </a:r>
            <a:r>
              <a:rPr lang="fr-CA" sz="2400" dirty="0" err="1"/>
              <a:t>other</a:t>
            </a:r>
            <a:r>
              <a:rPr lang="fr-CA" sz="2400" dirty="0"/>
              <a:t> </a:t>
            </a:r>
            <a:r>
              <a:rPr lang="fr-CA" sz="2400" dirty="0" err="1"/>
              <a:t>words</a:t>
            </a:r>
            <a:r>
              <a:rPr lang="fr-CA" sz="2400" dirty="0"/>
              <a:t>:</a:t>
            </a:r>
          </a:p>
          <a:p>
            <a:endParaRPr lang="fr-CA" sz="2400" dirty="0"/>
          </a:p>
          <a:p>
            <a:r>
              <a:rPr lang="fr-CA" sz="2400" dirty="0" err="1"/>
              <a:t>Compute</a:t>
            </a:r>
            <a:r>
              <a:rPr lang="fr-CA" sz="2400" dirty="0"/>
              <a:t> Canada </a:t>
            </a:r>
            <a:r>
              <a:rPr lang="fr-CA" sz="2400" dirty="0" err="1"/>
              <a:t>provide</a:t>
            </a:r>
            <a:r>
              <a:rPr lang="fr-CA" sz="2400" dirty="0"/>
              <a:t> computer clusters </a:t>
            </a:r>
            <a:r>
              <a:rPr lang="fr-CA" sz="2400" dirty="0" err="1"/>
              <a:t>that</a:t>
            </a:r>
            <a:r>
              <a:rPr lang="fr-CA" sz="2400" dirty="0"/>
              <a:t> can run </a:t>
            </a:r>
            <a:r>
              <a:rPr lang="fr-CA" sz="2400" dirty="0" err="1"/>
              <a:t>your</a:t>
            </a:r>
            <a:r>
              <a:rPr lang="fr-CA" sz="2400" dirty="0"/>
              <a:t> </a:t>
            </a:r>
            <a:r>
              <a:rPr lang="fr-CA" sz="2400" dirty="0" err="1"/>
              <a:t>days</a:t>
            </a:r>
            <a:r>
              <a:rPr lang="fr-CA" sz="2400" dirty="0"/>
              <a:t>-long analyses </a:t>
            </a:r>
            <a:r>
              <a:rPr lang="fr-CA" sz="2400" dirty="0" err="1"/>
              <a:t>without</a:t>
            </a:r>
            <a:r>
              <a:rPr lang="fr-CA" sz="2400" dirty="0"/>
              <a:t> </a:t>
            </a:r>
            <a:r>
              <a:rPr lang="fr-CA" sz="2400" dirty="0" err="1"/>
              <a:t>compromising</a:t>
            </a:r>
            <a:r>
              <a:rPr lang="fr-CA" sz="2400" dirty="0"/>
              <a:t> </a:t>
            </a:r>
            <a:r>
              <a:rPr lang="fr-CA" sz="2400" dirty="0" err="1"/>
              <a:t>your</a:t>
            </a:r>
            <a:r>
              <a:rPr lang="fr-CA" sz="2400" dirty="0"/>
              <a:t> </a:t>
            </a:r>
            <a:r>
              <a:rPr lang="fr-CA" sz="2400" dirty="0" err="1"/>
              <a:t>personal</a:t>
            </a:r>
            <a:r>
              <a:rPr lang="fr-CA" sz="2400" dirty="0"/>
              <a:t> laptop </a:t>
            </a:r>
            <a:r>
              <a:rPr lang="fr-CA" sz="2400" dirty="0" err="1"/>
              <a:t>survival</a:t>
            </a:r>
            <a:r>
              <a:rPr lang="fr-CA" sz="2400" dirty="0"/>
              <a:t>!</a:t>
            </a:r>
            <a:endParaRPr lang="en-US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008198-71F8-4298-9C96-2CCAA55D27A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98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How </a:t>
            </a:r>
            <a:r>
              <a:rPr lang="fr-CA" sz="4400" dirty="0"/>
              <a:t>to </a:t>
            </a:r>
            <a:r>
              <a:rPr lang="fr-CA" sz="4400" dirty="0" err="1"/>
              <a:t>submit</a:t>
            </a:r>
            <a:r>
              <a:rPr lang="fr-CA" sz="4400" dirty="0"/>
              <a:t> jobs on </a:t>
            </a:r>
            <a:r>
              <a:rPr lang="fr-CA" sz="4400" dirty="0" err="1"/>
              <a:t>Compute</a:t>
            </a:r>
            <a:r>
              <a:rPr lang="fr-CA" sz="4400" dirty="0"/>
              <a:t> Canada clusters 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1817310"/>
            <a:ext cx="9904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Transfer </a:t>
            </a:r>
            <a:r>
              <a:rPr lang="fr-CA" sz="2200" b="1" dirty="0" err="1"/>
              <a:t>your</a:t>
            </a:r>
            <a:r>
              <a:rPr lang="fr-CA" sz="2200" b="1" dirty="0"/>
              <a:t> R-script, Bash script, and </a:t>
            </a:r>
            <a:r>
              <a:rPr lang="fr-CA" sz="2200" b="1" dirty="0" err="1"/>
              <a:t>database</a:t>
            </a:r>
            <a:r>
              <a:rPr lang="fr-CA" sz="2200" b="1" dirty="0"/>
              <a:t> on the cluster </a:t>
            </a:r>
            <a:r>
              <a:rPr lang="fr-CA" sz="2200" b="1" dirty="0" err="1"/>
              <a:t>with</a:t>
            </a:r>
            <a:r>
              <a:rPr lang="fr-CA" sz="2200" b="1" dirty="0"/>
              <a:t> </a:t>
            </a:r>
            <a:r>
              <a:rPr lang="fr-CA" sz="2200" b="1" dirty="0" err="1"/>
              <a:t>FileZilla</a:t>
            </a:r>
            <a:r>
              <a:rPr lang="fr-CA" sz="2200" b="1" dirty="0"/>
              <a:t> and …</a:t>
            </a:r>
            <a:endParaRPr lang="en-US" sz="22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5416" y="2507530"/>
            <a:ext cx="4477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Open </a:t>
            </a:r>
            <a:r>
              <a:rPr lang="fr-CA" dirty="0" err="1"/>
              <a:t>CygWin</a:t>
            </a:r>
            <a:endParaRPr lang="fr-CA" dirty="0"/>
          </a:p>
          <a:p>
            <a:r>
              <a:rPr lang="fr-CA" dirty="0"/>
              <a:t>Type:</a:t>
            </a:r>
            <a:br>
              <a:rPr lang="fr-CA" dirty="0"/>
            </a:br>
            <a:r>
              <a:rPr lang="fr-CA" dirty="0" err="1"/>
              <a:t>ssh</a:t>
            </a:r>
            <a:r>
              <a:rPr lang="fr-CA" dirty="0"/>
              <a:t> </a:t>
            </a:r>
            <a:r>
              <a:rPr lang="fr-CA" dirty="0">
                <a:hlinkClick r:id="rId6"/>
              </a:rPr>
              <a:t>username@beluga.calculcanada.ca</a:t>
            </a:r>
            <a:endParaRPr lang="fr-CA" dirty="0"/>
          </a:p>
          <a:p>
            <a:endParaRPr lang="fr-CA" dirty="0"/>
          </a:p>
          <a:p>
            <a:r>
              <a:rPr lang="fr-CA" dirty="0"/>
              <a:t>Type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r>
              <a:rPr lang="fr-CA" dirty="0"/>
              <a:t> and </a:t>
            </a:r>
            <a:r>
              <a:rPr lang="fr-CA" dirty="0" err="1"/>
              <a:t>press</a:t>
            </a:r>
            <a:r>
              <a:rPr lang="fr-CA" dirty="0"/>
              <a:t> « Enter »</a:t>
            </a:r>
            <a:br>
              <a:rPr lang="fr-CA" dirty="0"/>
            </a:br>
            <a:r>
              <a:rPr lang="fr-CA" dirty="0"/>
              <a:t>Nothing </a:t>
            </a:r>
            <a:r>
              <a:rPr lang="fr-CA" dirty="0" err="1"/>
              <a:t>appears</a:t>
            </a:r>
            <a:r>
              <a:rPr lang="fr-CA" dirty="0"/>
              <a:t>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typing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endParaRPr lang="fr-CA" dirty="0"/>
          </a:p>
          <a:p>
            <a:endParaRPr lang="fr-CA" dirty="0"/>
          </a:p>
          <a:p>
            <a:r>
              <a:rPr lang="fr-CA" dirty="0"/>
              <a:t>You are </a:t>
            </a:r>
            <a:r>
              <a:rPr lang="fr-CA" dirty="0" err="1"/>
              <a:t>now</a:t>
            </a:r>
            <a:r>
              <a:rPr lang="fr-CA" dirty="0"/>
              <a:t> on </a:t>
            </a:r>
            <a:r>
              <a:rPr lang="fr-CA" dirty="0" err="1"/>
              <a:t>Compute</a:t>
            </a:r>
            <a:r>
              <a:rPr lang="fr-CA" dirty="0"/>
              <a:t> Canada cluster!</a:t>
            </a:r>
          </a:p>
          <a:p>
            <a:endParaRPr lang="fr-CA" dirty="0"/>
          </a:p>
          <a:p>
            <a:r>
              <a:rPr lang="fr-CA" dirty="0" err="1"/>
              <a:t>You’ll</a:t>
            </a:r>
            <a:r>
              <a:rPr lang="fr-CA" dirty="0"/>
              <a:t> </a:t>
            </a:r>
            <a:r>
              <a:rPr lang="fr-CA" dirty="0" err="1"/>
              <a:t>need</a:t>
            </a:r>
            <a:r>
              <a:rPr lang="fr-CA" dirty="0"/>
              <a:t> few basic line of command to </a:t>
            </a:r>
            <a:r>
              <a:rPr lang="fr-CA" dirty="0" err="1"/>
              <a:t>naviguate</a:t>
            </a:r>
            <a:r>
              <a:rPr lang="fr-CA" dirty="0"/>
              <a:t> on the cluster and </a:t>
            </a:r>
            <a:r>
              <a:rPr lang="fr-CA" dirty="0" err="1"/>
              <a:t>then</a:t>
            </a:r>
            <a:r>
              <a:rPr lang="fr-CA" dirty="0"/>
              <a:t> </a:t>
            </a:r>
            <a:r>
              <a:rPr lang="fr-CA" dirty="0" err="1"/>
              <a:t>you’ll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fine to launch </a:t>
            </a:r>
            <a:r>
              <a:rPr lang="fr-CA" dirty="0" err="1"/>
              <a:t>your</a:t>
            </a:r>
            <a:r>
              <a:rPr lang="fr-CA" dirty="0"/>
              <a:t> job!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6275F2-EA03-44B5-8A67-DE09C78DA4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7"/>
          <a:srcRect l="50000" t="43162" r="10696" b="15464"/>
          <a:stretch/>
        </p:blipFill>
        <p:spPr>
          <a:xfrm>
            <a:off x="4430597" y="2248197"/>
            <a:ext cx="7509198" cy="44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Few </a:t>
            </a:r>
            <a:r>
              <a:rPr lang="fr-CA" dirty="0" err="1"/>
              <a:t>lines</a:t>
            </a:r>
            <a:r>
              <a:rPr lang="fr-CA" dirty="0"/>
              <a:t> of command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helpful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403" y="1767396"/>
            <a:ext cx="984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ls  	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files and folder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</a:t>
            </a: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		= to know where you are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cd       		= to go to your home directory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cd Test 	= access the Test folder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E02F8F-60EE-472E-9008-6878614734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21543" t="32338" r="10958" b="42270"/>
          <a:stretch/>
        </p:blipFill>
        <p:spPr>
          <a:xfrm>
            <a:off x="228247" y="3599234"/>
            <a:ext cx="11963753" cy="25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Few </a:t>
            </a:r>
            <a:r>
              <a:rPr lang="fr-CA" dirty="0" err="1"/>
              <a:t>lines</a:t>
            </a:r>
            <a:r>
              <a:rPr lang="fr-CA" dirty="0"/>
              <a:t> of command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helpful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402" y="1767396"/>
            <a:ext cx="10481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modules (programs)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on the cluster</a:t>
            </a: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spider r/4.0.2	= Description, properties, and list of the dependencies of modules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r/4.0.2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Dependencies =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type:</a:t>
            </a:r>
            <a:b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add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 r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/4.0.2 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now in R, on the </a:t>
            </a:r>
            <a:r>
              <a:rPr lang="en-CA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 node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Compute Canada cluster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05528F-9CC4-4B2B-9B1B-4A688FFFA0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18830" t="43404" r="49176" b="19859"/>
          <a:stretch/>
        </p:blipFill>
        <p:spPr>
          <a:xfrm>
            <a:off x="5969275" y="3120735"/>
            <a:ext cx="5603132" cy="36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Few </a:t>
            </a:r>
            <a:r>
              <a:rPr lang="fr-CA" dirty="0" err="1"/>
              <a:t>lines</a:t>
            </a:r>
            <a:r>
              <a:rPr lang="fr-CA" dirty="0"/>
              <a:t> of command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helpful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402" y="1767396"/>
            <a:ext cx="104812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modules (programs)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on the cluster</a:t>
            </a: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spider r/4.0.2	= Description, properties, and list of the dependencies of modules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r/4.0.2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Dependencies =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type</a:t>
            </a:r>
            <a:b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add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 r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/4.0.2 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now in R, on the </a:t>
            </a:r>
            <a:r>
              <a:rPr lang="en-CA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 node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Compute Canada cluster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all packages needed </a:t>
            </a:r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now!</a:t>
            </a:r>
          </a:p>
          <a:p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interactive node allows you to install packages,</a:t>
            </a:r>
          </a:p>
          <a:p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A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it’s not possible </a:t>
            </a:r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the job is running.</a:t>
            </a:r>
            <a:endParaRPr lang="en-CA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A0144B-97DB-4713-81EC-8EFCCA04C8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18830" t="43404" r="49176" b="19859"/>
          <a:stretch/>
        </p:blipFill>
        <p:spPr>
          <a:xfrm>
            <a:off x="5969275" y="3120735"/>
            <a:ext cx="5603132" cy="36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4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pPr algn="ctr"/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time to </a:t>
            </a:r>
            <a:r>
              <a:rPr lang="fr-CA" dirty="0" err="1"/>
              <a:t>submit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job!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7922" y="1637417"/>
            <a:ext cx="1048120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folder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scripts and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are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 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» and « cd » command</a:t>
            </a:r>
          </a:p>
          <a:p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sbatch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on the cluster –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specify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.sh file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Tx/>
              <a:buChar char="-"/>
            </a:pPr>
            <a:endParaRPr lang="fr-CA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scheduler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algn="ctr"/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b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memory, and time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recently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cpu-year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usage … etc.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2B13B8-5C71-45AF-A66C-5D04900D77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2728" t="48368" r="58846" b="37407"/>
          <a:stretch/>
        </p:blipFill>
        <p:spPr>
          <a:xfrm>
            <a:off x="650450" y="2846895"/>
            <a:ext cx="8465591" cy="17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3580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download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3D57-26AB-44F9-A5AE-84D9469B1A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72619" y="3497348"/>
            <a:ext cx="8358057" cy="433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01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pPr algn="ctr"/>
            <a:r>
              <a:rPr lang="fr-CA" dirty="0"/>
              <a:t>Monitor </a:t>
            </a:r>
            <a:r>
              <a:rPr lang="fr-CA" dirty="0" err="1"/>
              <a:t>your</a:t>
            </a:r>
            <a:r>
              <a:rPr lang="fr-CA" dirty="0"/>
              <a:t> job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7922" y="1637417"/>
            <a:ext cx="10481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few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command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squeue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= 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supplies information about all jobs in the system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sq		=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supplies information about 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own jobs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jobID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= Cancel job – need to specify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jobID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2A5F63-D130-4027-9BE5-587C74A2DD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3170" t="60709" r="3428" b="17021"/>
          <a:stretch/>
        </p:blipFill>
        <p:spPr>
          <a:xfrm>
            <a:off x="133579" y="3830485"/>
            <a:ext cx="12403030" cy="16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54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B090507-4F49-4BC8-8686-26E243142E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19748" y="1327626"/>
            <a:ext cx="9572252" cy="53843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Transfer files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690688"/>
            <a:ext cx="17003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r>
              <a:rPr lang="fr-CA" sz="2000" b="1" dirty="0"/>
              <a:t> to </a:t>
            </a:r>
          </a:p>
          <a:p>
            <a:r>
              <a:rPr lang="fr-CA" sz="2000" b="1" dirty="0"/>
              <a:t>cluster</a:t>
            </a:r>
          </a:p>
          <a:p>
            <a:endParaRPr lang="fr-CA" sz="2000" b="1" dirty="0"/>
          </a:p>
          <a:p>
            <a:r>
              <a:rPr lang="fr-CA" sz="2000" b="1" dirty="0"/>
              <a:t>Drag and drop</a:t>
            </a:r>
          </a:p>
          <a:p>
            <a:r>
              <a:rPr lang="fr-CA" sz="2000" b="1" dirty="0"/>
              <a:t>files on </a:t>
            </a:r>
            <a:r>
              <a:rPr lang="fr-CA" sz="2000" b="1" dirty="0" err="1"/>
              <a:t>your</a:t>
            </a:r>
            <a:r>
              <a:rPr lang="fr-CA" sz="2000" b="1" dirty="0"/>
              <a:t> </a:t>
            </a:r>
            <a:br>
              <a:rPr lang="fr-CA" sz="2000" b="1" dirty="0"/>
            </a:br>
            <a:r>
              <a:rPr lang="fr-CA" sz="2000" b="1" dirty="0"/>
              <a:t>computer</a:t>
            </a:r>
          </a:p>
          <a:p>
            <a:endParaRPr lang="fr-CA" sz="20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882D3F-C15A-4026-BA27-DBF692F60A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863656" y="5292724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Your</a:t>
            </a:r>
            <a:r>
              <a:rPr lang="fr-CA" b="1" dirty="0">
                <a:solidFill>
                  <a:srgbClr val="FF0000"/>
                </a:solidFill>
              </a:rPr>
              <a:t> computer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853969" y="5345708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Compute</a:t>
            </a:r>
            <a:r>
              <a:rPr lang="fr-CA" b="1" dirty="0">
                <a:solidFill>
                  <a:srgbClr val="FF0000"/>
                </a:solidFill>
              </a:rPr>
              <a:t> Canada cluster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7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70033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r>
              <a:rPr lang="fr-CA" sz="2000" b="1" dirty="0"/>
              <a:t> to </a:t>
            </a:r>
          </a:p>
          <a:p>
            <a:r>
              <a:rPr lang="fr-CA" sz="2000" b="1" dirty="0"/>
              <a:t>cluster</a:t>
            </a:r>
          </a:p>
          <a:p>
            <a:endParaRPr lang="fr-CA" sz="2000" b="1" dirty="0"/>
          </a:p>
          <a:p>
            <a:r>
              <a:rPr lang="fr-CA" sz="2000" b="1" dirty="0"/>
              <a:t>Drag and drop</a:t>
            </a:r>
          </a:p>
          <a:p>
            <a:r>
              <a:rPr lang="fr-CA" sz="2000" b="1" dirty="0"/>
              <a:t>files on </a:t>
            </a:r>
            <a:r>
              <a:rPr lang="fr-CA" sz="2000" b="1" dirty="0" err="1"/>
              <a:t>your</a:t>
            </a:r>
            <a:r>
              <a:rPr lang="fr-CA" sz="2000" b="1" dirty="0"/>
              <a:t> </a:t>
            </a:r>
            <a:br>
              <a:rPr lang="fr-CA" sz="2000" b="1" dirty="0"/>
            </a:br>
            <a:r>
              <a:rPr lang="fr-CA" sz="2000" b="1" dirty="0"/>
              <a:t>computer</a:t>
            </a:r>
          </a:p>
          <a:p>
            <a:endParaRPr lang="fr-CA" sz="2000" b="1" dirty="0"/>
          </a:p>
          <a:p>
            <a:r>
              <a:rPr lang="fr-CA" sz="2000" b="1" dirty="0" err="1"/>
              <a:t>Slurm</a:t>
            </a:r>
            <a:r>
              <a:rPr lang="fr-CA" sz="2000" b="1" dirty="0"/>
              <a:t> file</a:t>
            </a:r>
          </a:p>
          <a:p>
            <a:endParaRPr lang="en-US" sz="20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882D3F-C15A-4026-BA27-DBF692F60AD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63656" y="5292724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Your</a:t>
            </a:r>
            <a:r>
              <a:rPr lang="fr-CA" b="1" dirty="0">
                <a:solidFill>
                  <a:srgbClr val="FF0000"/>
                </a:solidFill>
              </a:rPr>
              <a:t> computer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1937B9-7699-42CE-9B84-5BFC67D774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l="13165" t="24652" r="39920" b="15603"/>
          <a:stretch/>
        </p:blipFill>
        <p:spPr>
          <a:xfrm>
            <a:off x="3005846" y="1333377"/>
            <a:ext cx="7324927" cy="52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1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29F1B-D6A3-4B6A-989D-2151C3ECB9F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Base </a:t>
            </a:r>
            <a:r>
              <a:rPr lang="fr-CA" dirty="0" err="1"/>
              <a:t>loop</a:t>
            </a:r>
            <a:r>
              <a:rPr lang="fr-CA" dirty="0"/>
              <a:t>						</a:t>
            </a:r>
            <a:r>
              <a:rPr lang="fr-CA" dirty="0" err="1"/>
              <a:t>Parallel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F38EF9-25C2-42C2-95AE-E5A6DCCCB9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86560" y="3754578"/>
            <a:ext cx="8653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	for(</a:t>
            </a:r>
            <a:r>
              <a:rPr lang="en-US" dirty="0" err="1"/>
              <a:t>i</a:t>
            </a:r>
            <a:r>
              <a:rPr lang="en-US" dirty="0"/>
              <a:t> in 1:nrow(</a:t>
            </a:r>
            <a:r>
              <a:rPr lang="en-US" dirty="0" err="1"/>
              <a:t>sunpos_jasper_day</a:t>
            </a:r>
            <a:r>
              <a:rPr lang="en-US" dirty="0"/>
              <a:t>)){    </a:t>
            </a:r>
          </a:p>
          <a:p>
            <a:r>
              <a:rPr lang="en-US" dirty="0"/>
              <a:t>	subset &lt;- </a:t>
            </a:r>
            <a:r>
              <a:rPr lang="en-US" dirty="0" err="1"/>
              <a:t>sunpos_jasper_day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]    </a:t>
            </a:r>
          </a:p>
          <a:p>
            <a:r>
              <a:rPr lang="en-US" dirty="0"/>
              <a:t>	</a:t>
            </a:r>
            <a:r>
              <a:rPr lang="en-US" dirty="0" err="1"/>
              <a:t>sv</a:t>
            </a:r>
            <a:r>
              <a:rPr lang="en-US" dirty="0"/>
              <a:t> &lt;-</a:t>
            </a:r>
            <a:r>
              <a:rPr lang="en-US" dirty="0" err="1"/>
              <a:t>normalvector</a:t>
            </a:r>
            <a:r>
              <a:rPr lang="en-US" dirty="0"/>
              <a:t>(</a:t>
            </a:r>
            <a:r>
              <a:rPr lang="en-US" dirty="0" err="1"/>
              <a:t>subset$alt,subset$azi</a:t>
            </a:r>
            <a:r>
              <a:rPr lang="en-US" dirty="0"/>
              <a:t>)    	</a:t>
            </a:r>
          </a:p>
          <a:p>
            <a:r>
              <a:rPr lang="en-US" dirty="0"/>
              <a:t>	Shade &lt;- </a:t>
            </a:r>
            <a:r>
              <a:rPr lang="en-US" dirty="0" err="1"/>
              <a:t>doshade</a:t>
            </a:r>
            <a:r>
              <a:rPr lang="en-US" dirty="0"/>
              <a:t>(</a:t>
            </a:r>
            <a:r>
              <a:rPr lang="en-US" dirty="0" err="1"/>
              <a:t>dem_jasper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)    	</a:t>
            </a:r>
            <a:r>
              <a:rPr lang="en-US" dirty="0" err="1"/>
              <a:t>writeRaster</a:t>
            </a:r>
            <a:r>
              <a:rPr lang="en-US" dirty="0"/>
              <a:t>(</a:t>
            </a:r>
            <a:r>
              <a:rPr lang="en-US" dirty="0" err="1"/>
              <a:t>Shade,paste</a:t>
            </a:r>
            <a:r>
              <a:rPr lang="en-US" dirty="0"/>
              <a:t>("jasper_shade_",</a:t>
            </a:r>
            <a:r>
              <a:rPr lang="en-US" dirty="0" err="1"/>
              <a:t>i</a:t>
            </a:r>
            <a:r>
              <a:rPr lang="en-US" dirty="0"/>
              <a:t>,".</a:t>
            </a:r>
            <a:r>
              <a:rPr lang="en-US" dirty="0" err="1"/>
              <a:t>tif</a:t>
            </a:r>
            <a:r>
              <a:rPr lang="en-US" dirty="0"/>
              <a:t>",</a:t>
            </a:r>
            <a:r>
              <a:rPr lang="en-US" dirty="0" err="1"/>
              <a:t>sep</a:t>
            </a:r>
            <a:r>
              <a:rPr lang="en-US" dirty="0"/>
              <a:t>=""))  </a:t>
            </a:r>
          </a:p>
          <a:p>
            <a:r>
              <a:rPr lang="en-US" dirty="0"/>
              <a:t>	}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DBC3F4-6909-4DB2-B657-329E69DB56A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281394" y="1462876"/>
            <a:ext cx="1182121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doParallel</a:t>
            </a:r>
            <a:r>
              <a:rPr lang="en-US" dirty="0"/>
              <a:t>);library(foreach)</a:t>
            </a:r>
          </a:p>
          <a:p>
            <a:endParaRPr lang="en-US" sz="2400" dirty="0"/>
          </a:p>
          <a:p>
            <a:r>
              <a:rPr lang="en-US" dirty="0" err="1"/>
              <a:t>numCores</a:t>
            </a:r>
            <a:r>
              <a:rPr lang="en-US" dirty="0"/>
              <a:t> &lt;- </a:t>
            </a:r>
            <a:r>
              <a:rPr lang="en-US" dirty="0" err="1"/>
              <a:t>detectCores</a:t>
            </a:r>
            <a:r>
              <a:rPr lang="en-US" dirty="0"/>
              <a:t>()</a:t>
            </a:r>
          </a:p>
          <a:p>
            <a:r>
              <a:rPr lang="en-US" dirty="0" err="1"/>
              <a:t>registerDoParallel</a:t>
            </a:r>
            <a:r>
              <a:rPr lang="en-US" dirty="0"/>
              <a:t>(</a:t>
            </a:r>
            <a:r>
              <a:rPr lang="en-US" dirty="0" err="1"/>
              <a:t>numCores</a:t>
            </a:r>
            <a:r>
              <a:rPr lang="en-US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/>
              <a:t>foreach (</a:t>
            </a:r>
            <a:r>
              <a:rPr lang="en-US" dirty="0" err="1"/>
              <a:t>i</a:t>
            </a:r>
            <a:r>
              <a:rPr lang="en-US" dirty="0"/>
              <a:t>=1:nrow(</a:t>
            </a:r>
            <a:r>
              <a:rPr lang="en-US" dirty="0" err="1"/>
              <a:t>sunpos_jasper_day</a:t>
            </a:r>
            <a:r>
              <a:rPr lang="en-US" dirty="0"/>
              <a:t>)) %</a:t>
            </a:r>
            <a:r>
              <a:rPr lang="en-US" dirty="0" err="1"/>
              <a:t>dopar</a:t>
            </a:r>
            <a:r>
              <a:rPr lang="en-US" dirty="0"/>
              <a:t>% {    </a:t>
            </a:r>
          </a:p>
          <a:p>
            <a:r>
              <a:rPr lang="en-US" dirty="0"/>
              <a:t>subset &lt;- </a:t>
            </a:r>
            <a:r>
              <a:rPr lang="en-US" dirty="0" err="1"/>
              <a:t>sunpos_jasper_day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, ]    </a:t>
            </a:r>
          </a:p>
          <a:p>
            <a:r>
              <a:rPr lang="en-US" dirty="0" err="1"/>
              <a:t>sv</a:t>
            </a:r>
            <a:r>
              <a:rPr lang="en-US" dirty="0"/>
              <a:t> &lt;-</a:t>
            </a:r>
            <a:r>
              <a:rPr lang="en-US" dirty="0" err="1"/>
              <a:t>normalvector</a:t>
            </a:r>
            <a:r>
              <a:rPr lang="en-US" dirty="0"/>
              <a:t>(</a:t>
            </a:r>
            <a:r>
              <a:rPr lang="en-US" dirty="0" err="1"/>
              <a:t>subset$alt,subset$azi</a:t>
            </a:r>
            <a:r>
              <a:rPr lang="en-US" dirty="0"/>
              <a:t>)    	</a:t>
            </a:r>
          </a:p>
          <a:p>
            <a:r>
              <a:rPr lang="en-US" dirty="0"/>
              <a:t>Shade &lt;- </a:t>
            </a:r>
            <a:r>
              <a:rPr lang="en-US" dirty="0" err="1"/>
              <a:t>doshade</a:t>
            </a:r>
            <a:r>
              <a:rPr lang="en-US" dirty="0"/>
              <a:t>(</a:t>
            </a:r>
            <a:r>
              <a:rPr lang="en-US" dirty="0" err="1"/>
              <a:t>dem_jasper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)    	</a:t>
            </a:r>
          </a:p>
          <a:p>
            <a:r>
              <a:rPr lang="en-US" dirty="0" err="1"/>
              <a:t>writeRaster</a:t>
            </a:r>
            <a:r>
              <a:rPr lang="en-US" dirty="0"/>
              <a:t>(</a:t>
            </a:r>
            <a:r>
              <a:rPr lang="en-US" dirty="0" err="1"/>
              <a:t>Shade,paste</a:t>
            </a:r>
            <a:r>
              <a:rPr lang="en-US" dirty="0"/>
              <a:t>("jasper_shade_",</a:t>
            </a:r>
            <a:r>
              <a:rPr lang="en-US" dirty="0" err="1"/>
              <a:t>i</a:t>
            </a:r>
            <a:r>
              <a:rPr lang="en-US" dirty="0"/>
              <a:t>,".</a:t>
            </a:r>
            <a:r>
              <a:rPr lang="en-US" dirty="0" err="1"/>
              <a:t>tif</a:t>
            </a:r>
            <a:r>
              <a:rPr lang="en-US" dirty="0"/>
              <a:t>",</a:t>
            </a:r>
            <a:r>
              <a:rPr lang="en-US" dirty="0" err="1"/>
              <a:t>sep</a:t>
            </a:r>
            <a:r>
              <a:rPr lang="en-US" dirty="0"/>
              <a:t>=""))  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F56364-B876-4486-9C11-2FFDB28D37B9}"/>
              </a:ext>
            </a:extLst>
          </p:cNvPr>
          <p:cNvSpPr txBox="1"/>
          <p:nvPr/>
        </p:nvSpPr>
        <p:spPr>
          <a:xfrm rot="10800000" flipV="1">
            <a:off x="3249039" y="1887403"/>
            <a:ext cx="276265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If you run this on your computer, use numCores-1 to free up one core so you can still use your computer for other tasks other wise your computer will freeze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FB36FB-61D0-4C4B-8EFB-0BA05FD08026}"/>
              </a:ext>
            </a:extLst>
          </p:cNvPr>
          <p:cNvCxnSpPr/>
          <p:nvPr/>
        </p:nvCxnSpPr>
        <p:spPr>
          <a:xfrm flipH="1">
            <a:off x="6066816" y="2585905"/>
            <a:ext cx="2561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ABAF853-EC4E-4C92-98D4-178E4FFF0624}"/>
              </a:ext>
            </a:extLst>
          </p:cNvPr>
          <p:cNvSpPr txBox="1"/>
          <p:nvPr/>
        </p:nvSpPr>
        <p:spPr>
          <a:xfrm>
            <a:off x="1215958" y="6223150"/>
            <a:ext cx="845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https://nceas.github.io/oss-lessons/parallel-computing-in-r/parallel-computing-in-r.html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9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29F1B-D6A3-4B6A-989D-2151C3ECB9F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Tons of ressources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F38EF9-25C2-42C2-95AE-E5A6DCCCB9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6610" y="2262508"/>
            <a:ext cx="955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Calcul</a:t>
            </a:r>
            <a:r>
              <a:rPr lang="en-US" sz="2400" b="1" dirty="0"/>
              <a:t> Canada</a:t>
            </a:r>
          </a:p>
          <a:p>
            <a:r>
              <a:rPr lang="en-US" sz="2400" dirty="0"/>
              <a:t>https://www.computecanada.ca/?lang=fr</a:t>
            </a:r>
          </a:p>
          <a:p>
            <a:r>
              <a:rPr lang="en-US" sz="2400" dirty="0"/>
              <a:t>https://docs.computecanada.ca/wiki/Compute_Canada_Documentation/fr</a:t>
            </a:r>
          </a:p>
          <a:p>
            <a:endParaRPr lang="en-US" sz="2400" b="1" dirty="0"/>
          </a:p>
          <a:p>
            <a:r>
              <a:rPr lang="en-US" sz="2400" b="1" dirty="0" err="1"/>
              <a:t>Calcul</a:t>
            </a:r>
            <a:r>
              <a:rPr lang="en-US" sz="2400" b="1" dirty="0"/>
              <a:t> Quebec </a:t>
            </a:r>
          </a:p>
          <a:p>
            <a:r>
              <a:rPr lang="en-US" sz="2400" dirty="0"/>
              <a:t>https://www.calculquebec.ca/</a:t>
            </a:r>
          </a:p>
          <a:p>
            <a:r>
              <a:rPr lang="en-US" sz="2400" dirty="0"/>
              <a:t>https://www.youtube.com/channel/UCtWVrQmCfknjjQTHYQvnDxw</a:t>
            </a:r>
          </a:p>
        </p:txBody>
      </p:sp>
    </p:spTree>
    <p:extLst>
      <p:ext uri="{BB962C8B-B14F-4D97-AF65-F5344CB8AC3E}">
        <p14:creationId xmlns:p14="http://schemas.microsoft.com/office/powerpoint/2010/main" val="3741695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29F1B-D6A3-4B6A-989D-2151C3ECB9F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Tons of ressources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F38EF9-25C2-42C2-95AE-E5A6DCCCB9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6610" y="2262508"/>
            <a:ext cx="955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Calcul</a:t>
            </a:r>
            <a:r>
              <a:rPr lang="en-US" sz="2400" b="1" dirty="0"/>
              <a:t> Canada</a:t>
            </a:r>
          </a:p>
          <a:p>
            <a:r>
              <a:rPr lang="en-US" sz="2400" dirty="0"/>
              <a:t>https://www.computecanada.ca/?lang=fr</a:t>
            </a:r>
          </a:p>
          <a:p>
            <a:r>
              <a:rPr lang="en-US" sz="2400" dirty="0"/>
              <a:t>https://docs.computecanada.ca/wiki/Compute_Canada_Documentation/fr</a:t>
            </a:r>
          </a:p>
          <a:p>
            <a:endParaRPr lang="en-US" sz="2400" b="1" dirty="0"/>
          </a:p>
          <a:p>
            <a:r>
              <a:rPr lang="en-US" sz="2400" b="1" dirty="0" err="1"/>
              <a:t>Calcul</a:t>
            </a:r>
            <a:r>
              <a:rPr lang="en-US" sz="2400" b="1" dirty="0"/>
              <a:t> Quebec </a:t>
            </a:r>
          </a:p>
          <a:p>
            <a:r>
              <a:rPr lang="en-US" sz="2400" dirty="0"/>
              <a:t>https://www.calculquebec.ca/</a:t>
            </a:r>
          </a:p>
          <a:p>
            <a:r>
              <a:rPr lang="en-US" sz="2400" dirty="0"/>
              <a:t>https://www.youtube.com/channel/UCtWVrQmCfknjjQTHYQvnDxw</a:t>
            </a:r>
          </a:p>
        </p:txBody>
      </p:sp>
    </p:spTree>
    <p:extLst>
      <p:ext uri="{BB962C8B-B14F-4D97-AF65-F5344CB8AC3E}">
        <p14:creationId xmlns:p14="http://schemas.microsoft.com/office/powerpoint/2010/main" val="81503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40F2A-9D0B-4999-8185-CFAAF3DB6BB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4451D5-39C9-49D1-8BDE-21CD3D8F37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A39BA-F694-4BC9-9E1E-A4F14480C3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4BA3AC-8DF4-4A9C-BB3A-1C8B6FE7DF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t="3986" b="6529"/>
          <a:stretch/>
        </p:blipFill>
        <p:spPr>
          <a:xfrm>
            <a:off x="0" y="273377"/>
            <a:ext cx="12192000" cy="6136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3E5A6C-D9FC-44C9-963D-643DAC504CCE}"/>
              </a:ext>
            </a:extLst>
          </p:cNvPr>
          <p:cNvSpPr/>
          <p:nvPr/>
        </p:nvSpPr>
        <p:spPr>
          <a:xfrm>
            <a:off x="405353" y="2601798"/>
            <a:ext cx="1630837" cy="292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3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A39BA-F694-4BC9-9E1E-A4F14480C3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BCD661-DB9E-4AA7-9A03-805D7D6A26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t="3849" b="5324"/>
          <a:stretch/>
        </p:blipFill>
        <p:spPr>
          <a:xfrm>
            <a:off x="0" y="263951"/>
            <a:ext cx="12192000" cy="62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CA" dirty="0" err="1"/>
              <a:t>What</a:t>
            </a:r>
            <a:r>
              <a:rPr lang="fr-CA" dirty="0"/>
              <a:t> are the </a:t>
            </a:r>
            <a:r>
              <a:rPr lang="fr-CA" dirty="0" err="1"/>
              <a:t>steps</a:t>
            </a:r>
            <a:r>
              <a:rPr lang="fr-CA" dirty="0"/>
              <a:t> to </a:t>
            </a:r>
            <a:r>
              <a:rPr lang="fr-CA" dirty="0" err="1"/>
              <a:t>access</a:t>
            </a:r>
            <a:r>
              <a:rPr lang="fr-CA" dirty="0"/>
              <a:t>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81287" y="2620652"/>
            <a:ext cx="738753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 err="1"/>
              <a:t>It’s</a:t>
            </a:r>
            <a:r>
              <a:rPr lang="fr-CA" sz="2200" b="1" dirty="0"/>
              <a:t> </a:t>
            </a:r>
            <a:r>
              <a:rPr lang="fr-CA" sz="2200" b="1" dirty="0" err="1"/>
              <a:t>easy</a:t>
            </a:r>
            <a:r>
              <a:rPr lang="fr-CA" sz="2200" b="1" dirty="0"/>
              <a:t> as 1, 2, 3 …</a:t>
            </a:r>
          </a:p>
          <a:p>
            <a:endParaRPr lang="fr-CA" sz="2200" b="1" dirty="0"/>
          </a:p>
          <a:p>
            <a:r>
              <a:rPr lang="fr-CA" sz="2200" b="1" dirty="0"/>
              <a:t>1 – Registration (</a:t>
            </a:r>
            <a:r>
              <a:rPr lang="fr-CA" sz="2200" b="1" dirty="0" err="1"/>
              <a:t>you</a:t>
            </a:r>
            <a:r>
              <a:rPr lang="fr-CA" sz="2200" b="1" dirty="0"/>
              <a:t> </a:t>
            </a:r>
            <a:r>
              <a:rPr lang="fr-CA" sz="2200" b="1" dirty="0" err="1"/>
              <a:t>will</a:t>
            </a:r>
            <a:r>
              <a:rPr lang="fr-CA" sz="2200" b="1" dirty="0"/>
              <a:t> </a:t>
            </a:r>
            <a:r>
              <a:rPr lang="fr-CA" sz="2200" b="1" dirty="0" err="1"/>
              <a:t>need</a:t>
            </a:r>
            <a:r>
              <a:rPr lang="fr-CA" sz="2200" b="1" dirty="0"/>
              <a:t> the CCRI code of </a:t>
            </a:r>
            <a:r>
              <a:rPr lang="fr-CA" sz="2200" b="1" dirty="0" err="1"/>
              <a:t>your</a:t>
            </a:r>
            <a:r>
              <a:rPr lang="fr-CA" sz="2200" b="1" dirty="0"/>
              <a:t> sponsor)</a:t>
            </a:r>
          </a:p>
          <a:p>
            <a:r>
              <a:rPr lang="fr-CA" sz="2200" b="1" dirty="0"/>
              <a:t>2 – </a:t>
            </a:r>
            <a:r>
              <a:rPr lang="fr-CA" sz="2200" b="1" dirty="0" err="1"/>
              <a:t>Approval</a:t>
            </a:r>
            <a:r>
              <a:rPr lang="fr-CA" sz="2200" b="1" dirty="0"/>
              <a:t> of </a:t>
            </a:r>
            <a:r>
              <a:rPr lang="fr-CA" sz="2200" b="1" dirty="0" err="1"/>
              <a:t>your</a:t>
            </a:r>
            <a:r>
              <a:rPr lang="fr-CA" sz="2200" b="1" dirty="0"/>
              <a:t> sponsor </a:t>
            </a:r>
          </a:p>
          <a:p>
            <a:r>
              <a:rPr lang="fr-CA" sz="2200" b="1" dirty="0"/>
              <a:t>3 – </a:t>
            </a:r>
            <a:r>
              <a:rPr lang="fr-CA" sz="2200" b="1" dirty="0" err="1"/>
              <a:t>Wait</a:t>
            </a:r>
            <a:r>
              <a:rPr lang="fr-CA" sz="2200" b="1" dirty="0"/>
              <a:t> the confirmation (~ 2 </a:t>
            </a:r>
            <a:r>
              <a:rPr lang="fr-CA" sz="2200" b="1" dirty="0" err="1"/>
              <a:t>days</a:t>
            </a:r>
            <a:r>
              <a:rPr lang="fr-CA" sz="2200" b="1" dirty="0"/>
              <a:t> </a:t>
            </a:r>
            <a:r>
              <a:rPr lang="fr-CA" sz="2200" b="1" dirty="0" err="1"/>
              <a:t>after</a:t>
            </a:r>
            <a:r>
              <a:rPr lang="fr-CA" sz="2200" b="1" dirty="0"/>
              <a:t> </a:t>
            </a:r>
            <a:r>
              <a:rPr lang="fr-CA" sz="2200" b="1" dirty="0" err="1"/>
              <a:t>sponsor’s</a:t>
            </a:r>
            <a:r>
              <a:rPr lang="fr-CA" sz="2200" b="1" dirty="0"/>
              <a:t> </a:t>
            </a:r>
            <a:r>
              <a:rPr lang="fr-CA" sz="2200" b="1" dirty="0" err="1"/>
              <a:t>approval</a:t>
            </a:r>
            <a:r>
              <a:rPr lang="fr-CA" sz="2200" b="1" dirty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2290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B745A-C96A-4615-AFC6-AE396402DF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859E04-0EF8-4A58-BF15-0ABB8A4E1B1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C3F344-66E2-4EA3-813E-F536DD67A8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0293F-B103-487F-B014-4F4D5E692D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549" y="4085617"/>
            <a:ext cx="1381328" cy="34046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C7754-F18D-4EB7-A254-1865F733870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667" y="3313885"/>
            <a:ext cx="1381328" cy="34046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71C6CE-144D-416A-BE0C-6282E1055BA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27662" y="6492875"/>
            <a:ext cx="453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/>
              <a:t>Everything</a:t>
            </a:r>
            <a:r>
              <a:rPr lang="fr-CA" b="1" dirty="0"/>
              <a:t> </a:t>
            </a:r>
            <a:r>
              <a:rPr lang="fr-CA" b="1" dirty="0" err="1"/>
              <a:t>is</a:t>
            </a:r>
            <a:r>
              <a:rPr lang="fr-CA" b="1" dirty="0"/>
              <a:t> </a:t>
            </a:r>
            <a:r>
              <a:rPr lang="fr-CA" b="1" dirty="0" err="1"/>
              <a:t>clearly</a:t>
            </a:r>
            <a:r>
              <a:rPr lang="fr-CA" b="1" dirty="0"/>
              <a:t> </a:t>
            </a:r>
            <a:r>
              <a:rPr lang="fr-CA" b="1" dirty="0" err="1"/>
              <a:t>described</a:t>
            </a:r>
            <a:r>
              <a:rPr lang="fr-CA" b="1" dirty="0"/>
              <a:t> on the </a:t>
            </a:r>
            <a:r>
              <a:rPr lang="fr-CA" b="1" dirty="0" err="1"/>
              <a:t>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6796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1860</Words>
  <Application>Microsoft Office PowerPoint</Application>
  <PresentationFormat>Grand écran</PresentationFormat>
  <Paragraphs>308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Source Sans Pro</vt:lpstr>
      <vt:lpstr>Times New Roman</vt:lpstr>
      <vt:lpstr>Thème Office</vt:lpstr>
      <vt:lpstr> How to use (R on) Compute Canada: An introduction</vt:lpstr>
      <vt:lpstr>Compute Canada?</vt:lpstr>
      <vt:lpstr>Compute Canada?</vt:lpstr>
      <vt:lpstr>Tons of ressources</vt:lpstr>
      <vt:lpstr>Présentation PowerPoint</vt:lpstr>
      <vt:lpstr>Présentation PowerPoint</vt:lpstr>
      <vt:lpstr>Présentation PowerPoint</vt:lpstr>
      <vt:lpstr>What are the steps to access Compute Canada?</vt:lpstr>
      <vt:lpstr>Présentation PowerPoint</vt:lpstr>
      <vt:lpstr>How can I use clusters of Compute Canada?</vt:lpstr>
      <vt:lpstr>Install FileZilla</vt:lpstr>
      <vt:lpstr>Install CygWin</vt:lpstr>
      <vt:lpstr>How can I use clusters of Compute Canada?</vt:lpstr>
      <vt:lpstr>Transfer files to Compute Canada cluster</vt:lpstr>
      <vt:lpstr>Transfer files to Compute Canada cluster</vt:lpstr>
      <vt:lpstr>Transfer files to Compute Canada cluster</vt:lpstr>
      <vt:lpstr>Transfer files to Compute Canada cluster</vt:lpstr>
      <vt:lpstr>Transfer files to Compute Canada cluster</vt:lpstr>
      <vt:lpstr>Transfer files to Compute Canada cluster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can I use clusters of Compute Canada?</vt:lpstr>
      <vt:lpstr>How to submit jobs on Compute Canada clusters </vt:lpstr>
      <vt:lpstr>How to submit jobs on Compute Canada clusters </vt:lpstr>
      <vt:lpstr>Few lines of command that will be helpful</vt:lpstr>
      <vt:lpstr>Few lines of command that will be helpful</vt:lpstr>
      <vt:lpstr>Few lines of command that will be helpful</vt:lpstr>
      <vt:lpstr>It is time to submit your job!</vt:lpstr>
      <vt:lpstr>How can I use clusters of Compute Canada?</vt:lpstr>
      <vt:lpstr>Monitor your job</vt:lpstr>
      <vt:lpstr>Transfer files from Compute Canada cluster</vt:lpstr>
      <vt:lpstr>Transfer files from Compute Canada cluster</vt:lpstr>
      <vt:lpstr>Base loop      Parallel</vt:lpstr>
      <vt:lpstr>Tons of 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 introduction to the world of Compute Canada</dc:title>
  <dc:creator>Martin Leclerc</dc:creator>
  <cp:lastModifiedBy>Martin Leclerc</cp:lastModifiedBy>
  <cp:revision>39</cp:revision>
  <dcterms:created xsi:type="dcterms:W3CDTF">2021-01-11T18:30:53Z</dcterms:created>
  <dcterms:modified xsi:type="dcterms:W3CDTF">2021-03-12T16:26:44Z</dcterms:modified>
</cp:coreProperties>
</file>